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notesMasterIdLst>
    <p:notesMasterId r:id="rId43"/>
  </p:notesMasterIdLst>
  <p:handoutMasterIdLst>
    <p:handoutMasterId r:id="rId44"/>
  </p:handoutMasterIdLst>
  <p:sldIdLst>
    <p:sldId id="257" r:id="rId2"/>
    <p:sldId id="295" r:id="rId3"/>
    <p:sldId id="296" r:id="rId4"/>
    <p:sldId id="297" r:id="rId5"/>
    <p:sldId id="298" r:id="rId6"/>
    <p:sldId id="299" r:id="rId7"/>
    <p:sldId id="301" r:id="rId8"/>
    <p:sldId id="276" r:id="rId9"/>
    <p:sldId id="282" r:id="rId10"/>
    <p:sldId id="283" r:id="rId11"/>
    <p:sldId id="329" r:id="rId12"/>
    <p:sldId id="327" r:id="rId13"/>
    <p:sldId id="285" r:id="rId14"/>
    <p:sldId id="322" r:id="rId15"/>
    <p:sldId id="323" r:id="rId16"/>
    <p:sldId id="324" r:id="rId17"/>
    <p:sldId id="325" r:id="rId18"/>
    <p:sldId id="258" r:id="rId19"/>
    <p:sldId id="279" r:id="rId20"/>
    <p:sldId id="287" r:id="rId21"/>
    <p:sldId id="288" r:id="rId22"/>
    <p:sldId id="261" r:id="rId23"/>
    <p:sldId id="303" r:id="rId24"/>
    <p:sldId id="263" r:id="rId25"/>
    <p:sldId id="306" r:id="rId26"/>
    <p:sldId id="307" r:id="rId27"/>
    <p:sldId id="308" r:id="rId28"/>
    <p:sldId id="309" r:id="rId29"/>
    <p:sldId id="310" r:id="rId30"/>
    <p:sldId id="311" r:id="rId31"/>
    <p:sldId id="313" r:id="rId32"/>
    <p:sldId id="315" r:id="rId33"/>
    <p:sldId id="316" r:id="rId34"/>
    <p:sldId id="318" r:id="rId35"/>
    <p:sldId id="319" r:id="rId36"/>
    <p:sldId id="330" r:id="rId37"/>
    <p:sldId id="294" r:id="rId38"/>
    <p:sldId id="293" r:id="rId39"/>
    <p:sldId id="292" r:id="rId40"/>
    <p:sldId id="291" r:id="rId41"/>
    <p:sldId id="272" r:id="rId42"/>
  </p:sldIdLst>
  <p:sldSz cx="9144000" cy="6858000" type="screen4x3"/>
  <p:notesSz cx="6797675" cy="992822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5D0D7-97F0-4DFC-B7C4-B9E64D4977C7}" type="datetimeFigureOut">
              <a:rPr lang="pl-PL" smtClean="0"/>
              <a:pPr/>
              <a:t>2014-11-27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9CDB7-6047-4272-9A44-25E467141233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2699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72C349-0EBC-45BE-8F50-42D329A4DC88}" type="datetimeFigureOut">
              <a:rPr lang="pl-PL" smtClean="0"/>
              <a:pPr/>
              <a:t>2014-11-27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5E6289-C030-410B-AE2D-94449E47413B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82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25FE-C223-47FC-A4D0-8A6A63DC0DD4}" type="datetime1">
              <a:rPr lang="pl-PL" smtClean="0"/>
              <a:pPr/>
              <a:t>2014-11-27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CEAA12-8D5D-4EC6-BB63-6BD24E47EB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CD58-ABC6-4970-B4BE-8F81ED6AC88D}" type="datetime1">
              <a:rPr lang="pl-PL" smtClean="0"/>
              <a:pPr/>
              <a:t>2014-11-27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AA12-8D5D-4EC6-BB63-6BD24E47EB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6DF39-BE7F-47C3-8A32-F7B42B88772F}" type="datetime1">
              <a:rPr lang="pl-PL" smtClean="0"/>
              <a:pPr/>
              <a:t>2014-11-27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AA12-8D5D-4EC6-BB63-6BD24E47EB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CC73DEA-35E1-4846-B0DD-552041397F8C}" type="datetime1">
              <a:rPr lang="pl-PL" smtClean="0"/>
              <a:pPr/>
              <a:t>2014-11-27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4CEAA12-8D5D-4EC6-BB63-6BD24E47EB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62943-FA4C-45A2-8B0B-59089D817EF8}" type="datetime1">
              <a:rPr lang="pl-PL" smtClean="0"/>
              <a:pPr/>
              <a:t>2014-11-27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AA12-8D5D-4EC6-BB63-6BD24E47EB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9321B-AAFB-4B56-B946-B8E6F2F65481}" type="datetime1">
              <a:rPr lang="pl-PL" smtClean="0"/>
              <a:pPr/>
              <a:t>2014-11-27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AA12-8D5D-4EC6-BB63-6BD24E47EB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AA12-8D5D-4EC6-BB63-6BD24E47EB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64F8-F63F-426E-AAE6-70CAF489846B}" type="datetime1">
              <a:rPr lang="pl-PL" smtClean="0"/>
              <a:pPr/>
              <a:t>2014-11-27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8D732-98B6-4498-8BCD-AF242B0C8839}" type="datetime1">
              <a:rPr lang="pl-PL" smtClean="0"/>
              <a:pPr/>
              <a:t>2014-11-27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AA12-8D5D-4EC6-BB63-6BD24E47EB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CD6CA-CAE9-49E2-B1DD-1D61DE315F0F}" type="datetime1">
              <a:rPr lang="pl-PL" smtClean="0"/>
              <a:pPr/>
              <a:t>2014-11-27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CEAA12-8D5D-4EC6-BB63-6BD24E47EB3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E7D4873-F6D1-4A47-9CE8-286811AC0280}" type="datetime1">
              <a:rPr lang="pl-PL" smtClean="0"/>
              <a:pPr/>
              <a:t>2014-11-27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4CEAA12-8D5D-4EC6-BB63-6BD24E47EB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5D23A-39BD-4C92-9797-5B6F9B60FB85}" type="datetime1">
              <a:rPr lang="pl-PL" smtClean="0"/>
              <a:pPr/>
              <a:t>2014-11-27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CEAA12-8D5D-4EC6-BB63-6BD24E47EB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05CC01-8D91-4D53-95F1-8A7B93BE2A18}" type="datetime1">
              <a:rPr lang="pl-PL" smtClean="0"/>
              <a:pPr/>
              <a:t>2014-11-27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4CEAA12-8D5D-4EC6-BB63-6BD24E47EB3A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bpn.gov.pl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57200" y="3861048"/>
            <a:ext cx="8305800" cy="981756"/>
          </a:xfrm>
        </p:spPr>
        <p:txBody>
          <a:bodyPr/>
          <a:lstStyle/>
          <a:p>
            <a:r>
              <a:rPr lang="pl-PL" b="1" i="1" dirty="0" smtClean="0"/>
              <a:t>Znaczenie leczenia substytucyjnego w terapii osób uzależnionych od </a:t>
            </a:r>
            <a:r>
              <a:rPr lang="pl-PL" b="1" i="1" dirty="0" err="1" smtClean="0"/>
              <a:t>opioidów</a:t>
            </a:r>
            <a:endParaRPr lang="pl-PL" b="1" i="1" dirty="0" smtClean="0"/>
          </a:p>
          <a:p>
            <a:endParaRPr lang="pl-PL" b="1" i="1" dirty="0" smtClean="0"/>
          </a:p>
          <a:p>
            <a:endParaRPr lang="pl-PL" b="1" i="1" dirty="0" smtClean="0"/>
          </a:p>
          <a:p>
            <a:endParaRPr lang="pl-PL" b="1" i="1" dirty="0" smtClean="0"/>
          </a:p>
          <a:p>
            <a:endParaRPr lang="pl-PL" i="1" dirty="0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57200" y="0"/>
            <a:ext cx="8305800" cy="3573016"/>
          </a:xfrm>
        </p:spPr>
        <p:txBody>
          <a:bodyPr/>
          <a:lstStyle/>
          <a:p>
            <a:r>
              <a:rPr lang="pl-PL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Konferencja</a:t>
            </a:r>
            <a:r>
              <a:rPr lang="pl-PL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pl-PL" sz="3200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pl-PL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„DYSKUSJA  WOKÓŁ  HARM  REDUCTION </a:t>
            </a:r>
            <a:br>
              <a:rPr lang="pl-PL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pl-PL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  POLSCE”</a:t>
            </a:r>
            <a:endParaRPr lang="pl-PL" sz="32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l-PL" dirty="0" smtClean="0"/>
              <a:t>Zielona Góra, 25.11.2014 </a:t>
            </a:r>
            <a:endParaRPr lang="pl-PL" dirty="0"/>
          </a:p>
        </p:txBody>
      </p:sp>
      <p:sp>
        <p:nvSpPr>
          <p:cNvPr id="5" name="pole tekstowe 4"/>
          <p:cNvSpPr txBox="1"/>
          <p:nvPr/>
        </p:nvSpPr>
        <p:spPr>
          <a:xfrm>
            <a:off x="899592" y="5301208"/>
            <a:ext cx="367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Dorota </a:t>
            </a:r>
            <a:r>
              <a:rPr lang="pl-PL" sz="1200" dirty="0" err="1" smtClean="0"/>
              <a:t>Rybczyńska-Abdel</a:t>
            </a:r>
            <a:r>
              <a:rPr lang="pl-PL" sz="1200" dirty="0" smtClean="0"/>
              <a:t> Kawy</a:t>
            </a:r>
            <a:endParaRPr lang="pl-P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5547320"/>
          </a:xfrm>
        </p:spPr>
        <p:txBody>
          <a:bodyPr>
            <a:normAutofit fontScale="92500" lnSpcReduction="10000"/>
          </a:bodyPr>
          <a:lstStyle/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Programy </a:t>
            </a:r>
            <a:r>
              <a:rPr lang="pl-PL" b="1" dirty="0" smtClean="0">
                <a:solidFill>
                  <a:srgbClr val="FFC000"/>
                </a:solidFill>
              </a:rPr>
              <a:t>leczenia substytucyjnego </a:t>
            </a:r>
            <a:r>
              <a:rPr lang="pl-PL" dirty="0" smtClean="0"/>
              <a:t>wpisane są, z założenia, w koncepcję redukcji szkód. </a:t>
            </a:r>
          </a:p>
          <a:p>
            <a:r>
              <a:rPr lang="pl-PL" dirty="0" smtClean="0"/>
              <a:t>Przeznaczone  są dla osób uzależnionych od </a:t>
            </a:r>
            <a:r>
              <a:rPr lang="pl-PL" dirty="0" err="1" smtClean="0"/>
              <a:t>opioidów</a:t>
            </a:r>
            <a:r>
              <a:rPr lang="pl-PL" dirty="0" smtClean="0"/>
              <a:t>, które mimo wielu podejmowanych wcześniej prób wyjścia z uzależnienia, nie utrzymały się w żadnym programie terapeutycznym systemu lecznictwa. Zatem substytucję stosuje się w przypadku głębokiego, przewlekłego uzależnienia od </a:t>
            </a:r>
            <a:r>
              <a:rPr lang="pl-PL" dirty="0" err="1" smtClean="0"/>
              <a:t>opioidów</a:t>
            </a:r>
            <a:r>
              <a:rPr lang="pl-PL" dirty="0" smtClean="0"/>
              <a:t>. </a:t>
            </a:r>
          </a:p>
          <a:p>
            <a:r>
              <a:rPr lang="pl-PL" dirty="0" smtClean="0"/>
              <a:t>Programy te kierowane są </a:t>
            </a:r>
            <a:r>
              <a:rPr lang="pl-PL" b="1" dirty="0" smtClean="0">
                <a:solidFill>
                  <a:srgbClr val="FFFF00"/>
                </a:solidFill>
              </a:rPr>
              <a:t>wyłącznie </a:t>
            </a:r>
            <a:r>
              <a:rPr lang="pl-PL" dirty="0" smtClean="0"/>
              <a:t>do osób pełnoletnich, u których wielokrotne „konwencjonalne” leczenie okazało się zupełnie nieskuteczne, przy czym stan ich zdrowia oraz sytuacja społeczno-prawna przemawia za potrzebą udzielenia im tej formy pomocy. </a:t>
            </a:r>
          </a:p>
          <a:p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400" dirty="0" smtClean="0"/>
              <a:t>   </a:t>
            </a:r>
            <a:r>
              <a:rPr lang="pl-PL" sz="2400" b="1" dirty="0" smtClean="0">
                <a:solidFill>
                  <a:srgbClr val="FFFF00"/>
                </a:solidFill>
              </a:rPr>
              <a:t>W Polsce </a:t>
            </a:r>
            <a:r>
              <a:rPr lang="pl-PL" sz="2400" dirty="0" smtClean="0"/>
              <a:t>kwestie związane z </a:t>
            </a:r>
            <a:r>
              <a:rPr lang="pl-PL" sz="2400" b="1" dirty="0" smtClean="0">
                <a:solidFill>
                  <a:srgbClr val="FFFF00"/>
                </a:solidFill>
              </a:rPr>
              <a:t>leczeniem substytucyjnym reguluje</a:t>
            </a:r>
            <a:r>
              <a:rPr lang="pl-PL" sz="2400" b="1" dirty="0" smtClean="0"/>
              <a:t>: </a:t>
            </a:r>
            <a:endParaRPr lang="pl-PL" sz="2400" dirty="0" smtClean="0"/>
          </a:p>
          <a:p>
            <a:pPr>
              <a:buFont typeface="Wingdings" pitchFamily="2" charset="2"/>
              <a:buChar char="Ø"/>
            </a:pPr>
            <a:endParaRPr lang="pl-PL" sz="2400" b="1" dirty="0" smtClean="0"/>
          </a:p>
          <a:p>
            <a:pPr>
              <a:buFont typeface="Wingdings" pitchFamily="2" charset="2"/>
              <a:buChar char="Ø"/>
            </a:pPr>
            <a:r>
              <a:rPr lang="pl-PL" sz="2400" b="1" dirty="0" smtClean="0"/>
              <a:t>ROZPORZĄDZENIE</a:t>
            </a:r>
            <a:r>
              <a:rPr lang="pl-PL" sz="2400" dirty="0" smtClean="0"/>
              <a:t>  </a:t>
            </a:r>
            <a:r>
              <a:rPr lang="pl-PL" sz="2400" b="1" dirty="0" smtClean="0"/>
              <a:t>MINISTRA   ZDROWIA</a:t>
            </a:r>
            <a:endParaRPr lang="pl-PL" sz="2400" dirty="0" smtClean="0"/>
          </a:p>
          <a:p>
            <a:pPr>
              <a:buNone/>
            </a:pPr>
            <a:r>
              <a:rPr lang="pl-PL" sz="2400" dirty="0" smtClean="0"/>
              <a:t>   z dnia 1 marca 2013 r. </a:t>
            </a:r>
            <a:r>
              <a:rPr lang="pl-PL" sz="2400" b="1" dirty="0" smtClean="0"/>
              <a:t>w sprawie leczenia substytucyjnego</a:t>
            </a:r>
            <a:r>
              <a:rPr lang="pl-PL" sz="2400" dirty="0" smtClean="0"/>
              <a:t> (Dz. U. z dnia 19 marca 2013 r.)</a:t>
            </a:r>
          </a:p>
          <a:p>
            <a:pPr>
              <a:buNone/>
            </a:pPr>
            <a:endParaRPr lang="pl-PL" sz="2400" dirty="0" smtClean="0"/>
          </a:p>
          <a:p>
            <a:pPr>
              <a:buFont typeface="Wingdings" pitchFamily="2" charset="2"/>
              <a:buChar char="Ø"/>
            </a:pPr>
            <a:r>
              <a:rPr lang="pl-PL" sz="2400" dirty="0" smtClean="0"/>
              <a:t>art. 28 ust. 7 </a:t>
            </a:r>
            <a:r>
              <a:rPr lang="pl-PL" sz="2400" b="1" dirty="0" smtClean="0"/>
              <a:t>USTAWY</a:t>
            </a:r>
            <a:r>
              <a:rPr lang="pl-PL" sz="2400" dirty="0" smtClean="0"/>
              <a:t> z dnia 29 lipca 2005 r.</a:t>
            </a:r>
            <a:r>
              <a:rPr lang="pl-PL" sz="2400" b="1" dirty="0" smtClean="0"/>
              <a:t> o PRZECIWDZIAŁANIU NARKOMANII</a:t>
            </a:r>
            <a:r>
              <a:rPr lang="pl-PL" sz="2400" dirty="0" smtClean="0"/>
              <a:t> (Dz. U. z 2012 r. poz. 124) </a:t>
            </a:r>
            <a:endParaRPr lang="pl-PL" sz="240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 smtClean="0"/>
              <a:t>W Polsce w lecznictwie substytucyjnym narkomanów stosuje się najczęściej </a:t>
            </a:r>
            <a:r>
              <a:rPr lang="pl-PL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metadon</a:t>
            </a:r>
            <a:r>
              <a:rPr lang="pl-PL" sz="2400" dirty="0" smtClean="0"/>
              <a:t> (</a:t>
            </a:r>
            <a:r>
              <a:rPr lang="pl-PL" sz="2400" i="1" dirty="0" smtClean="0"/>
              <a:t>syntetyczny analog receptorów opioidowych</a:t>
            </a:r>
            <a:r>
              <a:rPr lang="pl-PL" sz="2400" dirty="0" smtClean="0"/>
              <a:t>), podawany doustnie w postaci syropu. Istotne jest przy tym zarówno dobranie dawki, optymalnej dla pacjenta, jak i zapewnienie ciągłości podawania leku. </a:t>
            </a:r>
            <a:endParaRPr lang="pl-PL" sz="240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201205214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6" y="76200"/>
            <a:ext cx="8292332" cy="62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500034" y="928670"/>
            <a:ext cx="8358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smtClean="0">
                <a:solidFill>
                  <a:schemeClr val="bg1"/>
                </a:solidFill>
              </a:rPr>
              <a:t>20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1043608" y="1268760"/>
            <a:ext cx="705678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r>
              <a:rPr lang="pl-PL" sz="2400" dirty="0" smtClean="0"/>
              <a:t>Zastosowanie znajdują też inne substytuty, np.: </a:t>
            </a:r>
          </a:p>
          <a:p>
            <a:r>
              <a:rPr lang="pl-PL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Suboxone</a:t>
            </a:r>
            <a:r>
              <a:rPr lang="pl-PL" sz="24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</a:p>
          <a:p>
            <a:endParaRPr lang="pl-PL" dirty="0" smtClean="0"/>
          </a:p>
          <a:p>
            <a:r>
              <a:rPr lang="pl-P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369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pic>
        <p:nvPicPr>
          <p:cNvPr id="3" name="irc_mi" descr="https://healthy.kaiserpermanente.org/static/drugency/images/RBK1208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2743200" cy="205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rc_mi" descr="http://www.drugfree.org/wp-content/uploads/2014/06/suboxone-film-with-box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74140"/>
            <a:ext cx="2743200" cy="205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rc_mi" descr="http://images.medscape.com/pi/features/drugdirectory/octupdate/RBK128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33056"/>
            <a:ext cx="2743200" cy="205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az 5" descr="https://encrypted-tbn2.gstatic.com/images?q=tbn:ANd9GcTKJ72vAjM8s7vAfhOpCiOzp8ZP6dUkOuqnz_9m9mtBwC-DHZ2W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30285"/>
            <a:ext cx="2661285" cy="17157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364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3" name="Prostokąt 2"/>
          <p:cNvSpPr/>
          <p:nvPr/>
        </p:nvSpPr>
        <p:spPr>
          <a:xfrm>
            <a:off x="971600" y="2276872"/>
            <a:ext cx="691276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czy</a:t>
            </a:r>
            <a:r>
              <a:rPr lang="pl-PL" sz="2400" b="1" dirty="0" smtClean="0"/>
              <a:t> </a:t>
            </a:r>
            <a:r>
              <a:rPr lang="pl-PL" sz="24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Bunondol</a:t>
            </a:r>
            <a:r>
              <a:rPr lang="pl-PL" sz="2400" b="1" dirty="0" smtClean="0"/>
              <a:t> </a:t>
            </a:r>
          </a:p>
          <a:p>
            <a:r>
              <a:rPr lang="pl-PL" sz="2400" dirty="0" smtClean="0"/>
              <a:t>(</a:t>
            </a:r>
            <a:r>
              <a:rPr lang="pl-PL" sz="2400" dirty="0" err="1" smtClean="0"/>
              <a:t>Buprenorphine</a:t>
            </a:r>
            <a:r>
              <a:rPr lang="pl-PL" sz="2400" dirty="0" smtClean="0"/>
              <a:t> </a:t>
            </a:r>
            <a:r>
              <a:rPr lang="pl-PL" sz="2400" dirty="0" err="1"/>
              <a:t>Buprenorfiini</a:t>
            </a:r>
            <a:r>
              <a:rPr lang="pl-PL" sz="2400" dirty="0"/>
              <a:t>; </a:t>
            </a:r>
            <a:r>
              <a:rPr lang="pl-PL" sz="2400" dirty="0" err="1"/>
              <a:t>Buprenorfin</a:t>
            </a:r>
            <a:r>
              <a:rPr lang="pl-PL" sz="2400" dirty="0"/>
              <a:t>; </a:t>
            </a:r>
            <a:r>
              <a:rPr lang="pl-PL" sz="2400" dirty="0" err="1"/>
              <a:t>Buprenorfina</a:t>
            </a:r>
            <a:r>
              <a:rPr lang="pl-PL" sz="2400" dirty="0"/>
              <a:t>; </a:t>
            </a:r>
            <a:r>
              <a:rPr lang="pl-PL" sz="2400" dirty="0" err="1"/>
              <a:t>Buprenorfinas</a:t>
            </a:r>
            <a:r>
              <a:rPr lang="pl-PL" sz="2400" dirty="0"/>
              <a:t>; </a:t>
            </a:r>
            <a:r>
              <a:rPr lang="pl-PL" sz="2400" dirty="0" err="1"/>
              <a:t>Buprénorphine</a:t>
            </a:r>
            <a:r>
              <a:rPr lang="pl-PL" sz="2400" dirty="0"/>
              <a:t>; </a:t>
            </a:r>
            <a:r>
              <a:rPr lang="pl-PL" sz="2400" dirty="0" err="1" smtClean="0"/>
              <a:t>Buprenorphinum</a:t>
            </a:r>
            <a:r>
              <a:rPr lang="pl-PL" sz="2400" dirty="0" smtClean="0"/>
              <a:t>)</a:t>
            </a:r>
            <a:endParaRPr lang="pl-PL" sz="2400" dirty="0"/>
          </a:p>
          <a:p>
            <a:endParaRPr lang="pl-PL" sz="2400" b="1" dirty="0"/>
          </a:p>
          <a:p>
            <a:endParaRPr lang="pl-PL" b="1" dirty="0" smtClean="0"/>
          </a:p>
          <a:p>
            <a:endParaRPr lang="pl-PL" b="1" dirty="0"/>
          </a:p>
          <a:p>
            <a:endParaRPr lang="pl-PL" b="1" dirty="0" smtClean="0"/>
          </a:p>
          <a:p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34582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pic>
        <p:nvPicPr>
          <p:cNvPr id="3" name="irc_mi" descr="http://leki-opinie.pl/wp-content/uploads/bunondol-ampu%C5%82k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105" y="2324417"/>
            <a:ext cx="2383790" cy="2209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26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Terapia substytucyjna swój początek datuje na lata 60. XX wieku. Jej zastosowanie jest wynikiem badań klinicznych. </a:t>
            </a:r>
            <a:br>
              <a:rPr lang="pl-PL" dirty="0" smtClean="0"/>
            </a:br>
            <a:r>
              <a:rPr lang="pl-PL" dirty="0" err="1" smtClean="0"/>
              <a:t>Metadon</a:t>
            </a:r>
            <a:r>
              <a:rPr lang="pl-PL" dirty="0" smtClean="0"/>
              <a:t>  miał umożliwić narkomanom szansę powrotu do normalnej aktywności życiowej. </a:t>
            </a:r>
          </a:p>
          <a:p>
            <a:r>
              <a:rPr lang="pl-PL" dirty="0" smtClean="0"/>
              <a:t>Upowszechnienie </a:t>
            </a:r>
            <a:r>
              <a:rPr lang="pl-PL" dirty="0" err="1" smtClean="0"/>
              <a:t>metadonu</a:t>
            </a:r>
            <a:r>
              <a:rPr lang="pl-PL" dirty="0" smtClean="0"/>
              <a:t> nastąpiło w latach 80., kiedy to epidemia zarażeń wirusem HIV w wielu krajach przyczyniła się do wzrostu poparcia dla programów redukcji szkód.</a:t>
            </a:r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KRÓTKA  HISTORIA 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stopki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r>
              <a:rPr lang="pl-PL" dirty="0" smtClean="0"/>
              <a:t>W Polsce program substytucji </a:t>
            </a:r>
            <a:r>
              <a:rPr lang="pl-PL" dirty="0" err="1" smtClean="0"/>
              <a:t>metadonowej</a:t>
            </a:r>
            <a:r>
              <a:rPr lang="pl-PL" dirty="0" smtClean="0"/>
              <a:t> łączony jest z Instytutem Psychiatrii i Neurologii w Warszawie (1992 rok). </a:t>
            </a:r>
          </a:p>
          <a:p>
            <a:r>
              <a:rPr lang="pl-PL" dirty="0" smtClean="0"/>
              <a:t>Warto wiedzieć: nim jednak powstał program </a:t>
            </a:r>
            <a:r>
              <a:rPr lang="pl-PL" dirty="0" err="1" smtClean="0"/>
              <a:t>metadonowy</a:t>
            </a:r>
            <a:r>
              <a:rPr lang="pl-PL" dirty="0" smtClean="0"/>
              <a:t>, wielu narkomanów było leczonych w oddziale Detoksykacji w Krakowie.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Opioidy</a:t>
            </a:r>
            <a:r>
              <a:rPr lang="pl-PL" dirty="0" smtClean="0"/>
              <a:t>,</a:t>
            </a:r>
            <a:r>
              <a:rPr lang="pl-P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pl-PL" dirty="0" smtClean="0"/>
              <a:t>to grupa substancji naturalnych, półsyntetycznych i syntetycznych, które działają agonistycznie (pobudzająco) na receptory opioidowe. </a:t>
            </a:r>
          </a:p>
          <a:p>
            <a:r>
              <a:rPr lang="pl-PL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Opiaty</a:t>
            </a:r>
            <a:r>
              <a:rPr lang="pl-PL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</a:t>
            </a:r>
            <a:r>
              <a:rPr lang="pl-PL" dirty="0" smtClean="0"/>
              <a:t> to grupa </a:t>
            </a:r>
            <a:r>
              <a:rPr lang="pl-PL" dirty="0" err="1" smtClean="0"/>
              <a:t>opioidów</a:t>
            </a:r>
            <a:r>
              <a:rPr lang="pl-PL" dirty="0" smtClean="0"/>
              <a:t>, która występuje naturalnie w maku i jego przetworach, np. opium (jak morfina i kodeina); mogą one być poddawane przeróbce chemicznej, która powoduje powstanie półsyntetycznych </a:t>
            </a:r>
            <a:r>
              <a:rPr lang="pl-PL" dirty="0" err="1" smtClean="0"/>
              <a:t>opiatów</a:t>
            </a:r>
            <a:r>
              <a:rPr lang="pl-PL" dirty="0" smtClean="0"/>
              <a:t> (np. heroina).</a:t>
            </a:r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Uzależnienie od </a:t>
            </a:r>
            <a:r>
              <a:rPr lang="pl-PL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opioidów</a:t>
            </a:r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pl-PL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opiatów</a:t>
            </a:r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pl-P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dirty="0" smtClean="0"/>
              <a:t>Terapia substytucyjna, polega na jednoczesnym podawaniu pacjentom </a:t>
            </a:r>
            <a:r>
              <a:rPr lang="pl-PL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substytutu</a:t>
            </a:r>
            <a:r>
              <a:rPr lang="pl-PL" dirty="0" smtClean="0"/>
              <a:t> i objęciu ich kompleksowym programem terapii. Zadaniem leku jest niwelowanie głodu narkotycznego jako głównego powodu powrotu do nałogu. Stała dawka substytutu blokuje efekt euforyczny i uspakajający. Dawka pozostaje taka sama, więc nie pojawia się zjawisko tolerancji. Nie powoduje uszkodzeń w organizmie człowieka, nie wykazuje toksycznego działania, nie wpływa na koordynację ruchową, czas reakcji, czy zdolności intelektualne. Systematyczne, ustabilizowane przyjmowanie środka zastępczego umożliwia prawidłowe funkcjonowanie w społeczeństwie.</a:t>
            </a:r>
          </a:p>
          <a:p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20080"/>
          </a:xfrm>
        </p:spPr>
        <p:txBody>
          <a:bodyPr>
            <a:normAutofit/>
          </a:bodyPr>
          <a:lstStyle/>
          <a:p>
            <a:r>
              <a:rPr lang="pl-PL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ISTOTA LECZENIA SUBSTYTUCYJNEGO</a:t>
            </a:r>
            <a:endParaRPr lang="pl-PL" sz="3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361459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pl-PL" sz="1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CELE  LECZENIA  SUBSTYTUCYJNEGO 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r>
              <a:rPr lang="pl-PL" sz="8000" dirty="0" smtClean="0"/>
              <a:t>1. Poprawa stanu zdrowia pacjenta </a:t>
            </a:r>
          </a:p>
          <a:p>
            <a:pPr marL="1371600" indent="-1371600">
              <a:buNone/>
            </a:pPr>
            <a:r>
              <a:rPr lang="pl-PL" sz="8000" dirty="0" smtClean="0"/>
              <a:t>2. Spadek używania czarnorynkowej heroiny oraz ograniczenie skali </a:t>
            </a:r>
          </a:p>
          <a:p>
            <a:pPr marL="1371600" indent="-1371600">
              <a:buNone/>
            </a:pPr>
            <a:r>
              <a:rPr lang="pl-PL" sz="8000" dirty="0" smtClean="0"/>
              <a:t>    zjawiska nielegalnego obrotu narkotykami </a:t>
            </a:r>
          </a:p>
          <a:p>
            <a:pPr marL="1371600" indent="-1371600">
              <a:buNone/>
            </a:pPr>
            <a:r>
              <a:rPr lang="pl-PL" sz="8000" dirty="0" smtClean="0"/>
              <a:t>3. Redukcja potrzeby uciekania się do zachowań przestępczych </a:t>
            </a:r>
          </a:p>
          <a:p>
            <a:pPr marL="1371600" indent="-1371600">
              <a:buNone/>
            </a:pPr>
            <a:r>
              <a:rPr lang="pl-PL" sz="8000" dirty="0" smtClean="0"/>
              <a:t>    służących zdobyciu środków finansowych na zakup narkotyków</a:t>
            </a:r>
          </a:p>
          <a:p>
            <a:pPr>
              <a:buNone/>
            </a:pPr>
            <a:r>
              <a:rPr lang="pl-PL" sz="8000" dirty="0" smtClean="0"/>
              <a:t>4. Stwarzanie warunków do poprawy funkcjonowania osoby uzależnionej w różnych aspektach jej życia</a:t>
            </a:r>
          </a:p>
          <a:p>
            <a:pPr marL="1371600" indent="-1371600">
              <a:buNone/>
            </a:pPr>
            <a:r>
              <a:rPr lang="pl-PL" sz="8000" dirty="0" smtClean="0"/>
              <a:t>5. Redukcja ryzyka zakażeniem wirusami:  HIV, HCV, HBV, niektórymi </a:t>
            </a:r>
          </a:p>
          <a:p>
            <a:pPr marL="1371600" indent="-1371600">
              <a:buNone/>
            </a:pPr>
            <a:r>
              <a:rPr lang="pl-PL" sz="8000" dirty="0" smtClean="0"/>
              <a:t>    bakteriami chorób wenerycznych oraz innych schorzeń </a:t>
            </a:r>
          </a:p>
          <a:p>
            <a:pPr marL="1371600" indent="-1371600">
              <a:buNone/>
            </a:pPr>
            <a:r>
              <a:rPr lang="pl-PL" sz="8000" dirty="0" smtClean="0"/>
              <a:t>    przenoszonych przez krew </a:t>
            </a:r>
          </a:p>
          <a:p>
            <a:pPr>
              <a:buNone/>
            </a:pPr>
            <a:r>
              <a:rPr lang="pl-PL" sz="8000" dirty="0" smtClean="0"/>
              <a:t>6. Wzmożenie zainteresowanie osób uzależnionych oficjalnym systemem pomocy terapeutycznej </a:t>
            </a:r>
          </a:p>
          <a:p>
            <a:pPr>
              <a:buNone/>
            </a:pPr>
            <a:r>
              <a:rPr lang="pl-PL" sz="8000" dirty="0" smtClean="0"/>
              <a:t>7. Poprawa subiektywnej oceny sprawczości pacjenta wyrażająca się </a:t>
            </a:r>
          </a:p>
          <a:p>
            <a:pPr>
              <a:buNone/>
            </a:pPr>
            <a:r>
              <a:rPr lang="pl-PL" sz="8000" dirty="0" smtClean="0"/>
              <a:t>    poprzez ocenę jakości jego życia.  </a:t>
            </a:r>
          </a:p>
          <a:p>
            <a:pPr>
              <a:buNone/>
            </a:pPr>
            <a:endParaRPr lang="pl-PL" sz="6200" b="1" dirty="0" smtClean="0"/>
          </a:p>
          <a:p>
            <a:pPr>
              <a:buNone/>
            </a:pPr>
            <a:endParaRPr lang="pl-PL" b="1" dirty="0" smtClean="0"/>
          </a:p>
          <a:p>
            <a:pPr>
              <a:buNone/>
            </a:pPr>
            <a:endParaRPr lang="pl-PL" b="1" dirty="0" smtClean="0"/>
          </a:p>
          <a:p>
            <a:pPr>
              <a:buNone/>
            </a:pPr>
            <a:r>
              <a:rPr lang="pl-PL" b="1" dirty="0" smtClean="0"/>
              <a:t> </a:t>
            </a:r>
          </a:p>
          <a:p>
            <a:pPr>
              <a:buNone/>
            </a:pPr>
            <a:endParaRPr lang="pl-PL" b="1" dirty="0" smtClean="0"/>
          </a:p>
          <a:p>
            <a:endParaRPr lang="pl-PL" b="1" dirty="0" smtClean="0"/>
          </a:p>
          <a:p>
            <a:endParaRPr lang="pl-PL" b="1" dirty="0" smtClean="0"/>
          </a:p>
          <a:p>
            <a:pPr>
              <a:buNone/>
            </a:pPr>
            <a:endParaRPr lang="pl-PL" b="1" dirty="0" smtClean="0"/>
          </a:p>
          <a:p>
            <a:endParaRPr lang="pl-PL" dirty="0"/>
          </a:p>
        </p:txBody>
      </p:sp>
      <p:sp>
        <p:nvSpPr>
          <p:cNvPr id="5" name="Symbol zastępczy stopki 3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pl-PL" smtClean="0"/>
              <a:t>Zielona Góra, 25.11.2014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l-PL" dirty="0" smtClean="0"/>
              <a:t>1. MMMP - </a:t>
            </a:r>
            <a:r>
              <a:rPr lang="pl-PL" i="1" dirty="0" err="1" smtClean="0"/>
              <a:t>minimal</a:t>
            </a:r>
            <a:r>
              <a:rPr lang="pl-PL" i="1" dirty="0" smtClean="0"/>
              <a:t> </a:t>
            </a:r>
            <a:r>
              <a:rPr lang="pl-PL" i="1" dirty="0" err="1" smtClean="0"/>
              <a:t>maintenance</a:t>
            </a:r>
            <a:r>
              <a:rPr lang="pl-PL" i="1" dirty="0" smtClean="0"/>
              <a:t> </a:t>
            </a:r>
            <a:r>
              <a:rPr lang="pl-PL" i="1" dirty="0" err="1" smtClean="0"/>
              <a:t>metadon</a:t>
            </a:r>
            <a:r>
              <a:rPr lang="pl-PL" i="1" dirty="0" smtClean="0"/>
              <a:t> program</a:t>
            </a:r>
            <a:r>
              <a:rPr lang="pl-PL" dirty="0" smtClean="0"/>
              <a:t> - po szybkim wywiadzie oraz potwierdzeniu uzależnienia w badaniu fizykalnym czy paskowym teście toksykologicznym, </a:t>
            </a:r>
            <a:r>
              <a:rPr lang="pl-PL" dirty="0" err="1" smtClean="0"/>
              <a:t>metadon</a:t>
            </a:r>
            <a:r>
              <a:rPr lang="pl-PL" dirty="0" smtClean="0"/>
              <a:t> przeznacza się dla osób chętnych leczenia substytucyjnego bez specjalnych warunków. Do takiego rodzaju poradni przynależą ruchome ambulanse autobusowe, proponujące powyższe leczenie, dając dostęp do procedur </a:t>
            </a:r>
            <a:r>
              <a:rPr lang="pl-PL" dirty="0" err="1" smtClean="0"/>
              <a:t>harm</a:t>
            </a:r>
            <a:r>
              <a:rPr lang="pl-PL" dirty="0" smtClean="0"/>
              <a:t> </a:t>
            </a:r>
            <a:r>
              <a:rPr lang="pl-PL" dirty="0" err="1" smtClean="0"/>
              <a:t>reduction</a:t>
            </a:r>
            <a:r>
              <a:rPr lang="pl-PL" dirty="0" smtClean="0"/>
              <a:t> i ARV.</a:t>
            </a:r>
          </a:p>
          <a:p>
            <a:pPr>
              <a:buNone/>
            </a:pPr>
            <a:r>
              <a:rPr lang="pl-PL" dirty="0" smtClean="0"/>
              <a:t>2. SMMP - </a:t>
            </a:r>
            <a:r>
              <a:rPr lang="pl-PL" i="1" dirty="0" smtClean="0"/>
              <a:t>standard </a:t>
            </a:r>
            <a:r>
              <a:rPr lang="pl-PL" i="1" dirty="0" err="1" smtClean="0"/>
              <a:t>maintenance</a:t>
            </a:r>
            <a:r>
              <a:rPr lang="pl-PL" i="1" dirty="0" smtClean="0"/>
              <a:t> </a:t>
            </a:r>
            <a:r>
              <a:rPr lang="pl-PL" i="1" dirty="0" err="1" smtClean="0"/>
              <a:t>metadon</a:t>
            </a:r>
            <a:r>
              <a:rPr lang="pl-PL" i="1" dirty="0" smtClean="0"/>
              <a:t> program </a:t>
            </a:r>
            <a:r>
              <a:rPr lang="pl-PL" dirty="0" smtClean="0"/>
              <a:t>- obejmuje swoim zakresem wydawanie </a:t>
            </a:r>
            <a:r>
              <a:rPr lang="pl-PL" dirty="0" err="1" smtClean="0"/>
              <a:t>metadonu</a:t>
            </a:r>
            <a:r>
              <a:rPr lang="pl-PL" dirty="0" smtClean="0"/>
              <a:t> i szansę skorzystania z poradnictwa psychologicznego.</a:t>
            </a:r>
          </a:p>
          <a:p>
            <a:pPr>
              <a:buNone/>
            </a:pPr>
            <a:r>
              <a:rPr lang="pl-PL" dirty="0" smtClean="0">
                <a:solidFill>
                  <a:srgbClr val="92D050"/>
                </a:solidFill>
              </a:rPr>
              <a:t>3. CMMP – </a:t>
            </a:r>
            <a:r>
              <a:rPr lang="pl-PL" i="1" dirty="0" err="1" smtClean="0">
                <a:solidFill>
                  <a:srgbClr val="92D050"/>
                </a:solidFill>
              </a:rPr>
              <a:t>complex</a:t>
            </a:r>
            <a:r>
              <a:rPr lang="pl-PL" i="1" dirty="0" smtClean="0">
                <a:solidFill>
                  <a:srgbClr val="92D050"/>
                </a:solidFill>
              </a:rPr>
              <a:t> </a:t>
            </a:r>
            <a:r>
              <a:rPr lang="pl-PL" i="1" dirty="0" err="1" smtClean="0">
                <a:solidFill>
                  <a:srgbClr val="92D050"/>
                </a:solidFill>
              </a:rPr>
              <a:t>maintenance</a:t>
            </a:r>
            <a:r>
              <a:rPr lang="pl-PL" i="1" dirty="0" smtClean="0">
                <a:solidFill>
                  <a:srgbClr val="92D050"/>
                </a:solidFill>
              </a:rPr>
              <a:t> </a:t>
            </a:r>
            <a:r>
              <a:rPr lang="pl-PL" i="1" dirty="0" err="1" smtClean="0">
                <a:solidFill>
                  <a:srgbClr val="92D050"/>
                </a:solidFill>
              </a:rPr>
              <a:t>metadon</a:t>
            </a:r>
            <a:r>
              <a:rPr lang="pl-PL" i="1" dirty="0" smtClean="0">
                <a:solidFill>
                  <a:srgbClr val="92D050"/>
                </a:solidFill>
              </a:rPr>
              <a:t> program </a:t>
            </a:r>
            <a:r>
              <a:rPr lang="pl-PL" dirty="0" smtClean="0">
                <a:solidFill>
                  <a:srgbClr val="92D050"/>
                </a:solidFill>
              </a:rPr>
              <a:t>– polega na podawaniu </a:t>
            </a:r>
            <a:r>
              <a:rPr lang="pl-PL" dirty="0" err="1" smtClean="0">
                <a:solidFill>
                  <a:srgbClr val="92D050"/>
                </a:solidFill>
              </a:rPr>
              <a:t>metadonu</a:t>
            </a:r>
            <a:r>
              <a:rPr lang="pl-PL" dirty="0" smtClean="0">
                <a:solidFill>
                  <a:srgbClr val="92D050"/>
                </a:solidFill>
              </a:rPr>
              <a:t>, a także udostępnianiu leczenia ogólnomedycznego, różnej pomocy terapeutycznej, czy socjalnej</a:t>
            </a:r>
            <a:r>
              <a:rPr lang="pl-PL" dirty="0" smtClean="0"/>
              <a:t>. </a:t>
            </a:r>
          </a:p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82960"/>
          </a:xfrm>
        </p:spPr>
        <p:txBody>
          <a:bodyPr>
            <a:normAutofit fontScale="90000"/>
          </a:bodyPr>
          <a:lstStyle/>
          <a:p>
            <a:pPr algn="ctr"/>
            <a:r>
              <a:rPr lang="pl-PL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RODZAJE  PROGRAMÓW  </a:t>
            </a:r>
            <a:b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METADONOWYCH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Aktualnie (2013 r.)  w Polsce funkcjonuje 31 programów leczenia substytucyjnego (24 realizowanych w zakładach opieki zdrowotnej i 7 realizowanych w 23 jednostkach penitencjarnych). </a:t>
            </a:r>
          </a:p>
          <a:p>
            <a:r>
              <a:rPr lang="pl-PL" dirty="0" smtClean="0"/>
              <a:t>W 2013 roku z terapii substytucyjnej korzystało ok. </a:t>
            </a:r>
          </a:p>
          <a:p>
            <a:pPr>
              <a:buNone/>
            </a:pPr>
            <a:r>
              <a:rPr lang="pl-PL" dirty="0" smtClean="0"/>
              <a:t>   2 200 osób.  Wobec liczby problemowych użytkowników </a:t>
            </a:r>
            <a:r>
              <a:rPr lang="pl-PL" dirty="0" err="1" smtClean="0"/>
              <a:t>opiatów</a:t>
            </a:r>
            <a:r>
              <a:rPr lang="pl-PL" dirty="0" smtClean="0"/>
              <a:t>, mieszczącej się w przedziale 10 444 – 19 794, grupa beneficjentów leczenia substytucyjnego stanowi ok. 15% populacji osób uzależnionych od </a:t>
            </a:r>
            <a:r>
              <a:rPr lang="pl-PL" dirty="0" err="1" smtClean="0"/>
              <a:t>opioidów</a:t>
            </a:r>
            <a:r>
              <a:rPr lang="pl-PL" dirty="0" smtClean="0"/>
              <a:t>.  </a:t>
            </a:r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DOSTĘP DO SUBSTYTUCJI </a:t>
            </a:r>
            <a:endParaRPr lang="pl-P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772816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REKOMENDACJE</a:t>
            </a:r>
            <a:r>
              <a:rPr lang="pl-PL" dirty="0" smtClean="0"/>
              <a:t> </a:t>
            </a:r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ZIELONOGÓRSKIE </a:t>
            </a:r>
            <a:endParaRPr lang="pl-P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38605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l-PL" altLang="pl-PL"/>
          </a:p>
        </p:txBody>
      </p:sp>
      <p:graphicFrame>
        <p:nvGraphicFramePr>
          <p:cNvPr id="386054" name="Object 6"/>
          <p:cNvGraphicFramePr>
            <a:graphicFrameLocks noChangeAspect="1"/>
          </p:cNvGraphicFramePr>
          <p:nvPr/>
        </p:nvGraphicFramePr>
        <p:xfrm>
          <a:off x="517281" y="404814"/>
          <a:ext cx="8175380" cy="604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Obraz - mapa bitowa" r:id="rId3" imgW="10552381" imgH="7152381" progId="PBrush">
                  <p:embed/>
                </p:oleObj>
              </mc:Choice>
              <mc:Fallback>
                <p:oleObj name="Obraz - mapa bitowa" r:id="rId3" imgW="10552381" imgH="7152381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81" y="404814"/>
                        <a:ext cx="8175380" cy="604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352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1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3881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l-PL" altLang="pl-PL"/>
          </a:p>
        </p:txBody>
      </p:sp>
      <p:graphicFrame>
        <p:nvGraphicFramePr>
          <p:cNvPr id="388102" name="Object 6"/>
          <p:cNvGraphicFramePr>
            <a:graphicFrameLocks noChangeAspect="1"/>
          </p:cNvGraphicFramePr>
          <p:nvPr/>
        </p:nvGraphicFramePr>
        <p:xfrm>
          <a:off x="583223" y="476250"/>
          <a:ext cx="8043497" cy="597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Obraz - mapa bitowa" r:id="rId3" imgW="10552381" imgH="7190476" progId="PBrush">
                  <p:embed/>
                </p:oleObj>
              </mc:Choice>
              <mc:Fallback>
                <p:oleObj name="Obraz - mapa bitowa" r:id="rId3" imgW="10552381" imgH="7190476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223" y="476250"/>
                        <a:ext cx="8043497" cy="597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026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39424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l-PL" altLang="pl-PL"/>
          </a:p>
        </p:txBody>
      </p:sp>
      <p:graphicFrame>
        <p:nvGraphicFramePr>
          <p:cNvPr id="394246" name="Object 6"/>
          <p:cNvGraphicFramePr>
            <a:graphicFrameLocks noChangeAspect="1"/>
          </p:cNvGraphicFramePr>
          <p:nvPr/>
        </p:nvGraphicFramePr>
        <p:xfrm>
          <a:off x="517282" y="404814"/>
          <a:ext cx="8109438" cy="604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Obraz - mapa bitowa" r:id="rId3" imgW="10666667" imgH="7201905" progId="PBrush">
                  <p:embed/>
                </p:oleObj>
              </mc:Choice>
              <mc:Fallback>
                <p:oleObj name="Obraz - mapa bitowa" r:id="rId3" imgW="10666667" imgH="7201905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82" y="404814"/>
                        <a:ext cx="8109438" cy="604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816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2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396293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l-PL" altLang="pl-PL"/>
          </a:p>
        </p:txBody>
      </p:sp>
      <p:graphicFrame>
        <p:nvGraphicFramePr>
          <p:cNvPr id="396294" name="Object 6"/>
          <p:cNvGraphicFramePr>
            <a:graphicFrameLocks noChangeAspect="1"/>
          </p:cNvGraphicFramePr>
          <p:nvPr/>
        </p:nvGraphicFramePr>
        <p:xfrm>
          <a:off x="517281" y="476250"/>
          <a:ext cx="8175380" cy="590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Obraz - mapa bitowa" r:id="rId3" imgW="10552381" imgH="7219048" progId="PBrush">
                  <p:embed/>
                </p:oleObj>
              </mc:Choice>
              <mc:Fallback>
                <p:oleObj name="Obraz - mapa bitowa" r:id="rId3" imgW="10552381" imgH="7219048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81" y="476250"/>
                        <a:ext cx="8175380" cy="590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0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4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39834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l-PL" altLang="pl-PL"/>
          </a:p>
        </p:txBody>
      </p:sp>
      <p:graphicFrame>
        <p:nvGraphicFramePr>
          <p:cNvPr id="398342" name="Object 6"/>
          <p:cNvGraphicFramePr>
            <a:graphicFrameLocks noChangeAspect="1"/>
          </p:cNvGraphicFramePr>
          <p:nvPr/>
        </p:nvGraphicFramePr>
        <p:xfrm>
          <a:off x="517282" y="476250"/>
          <a:ext cx="8109438" cy="590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2" name="Obraz - mapa bitowa" r:id="rId3" imgW="10552381" imgH="7257143" progId="PBrush">
                  <p:embed/>
                </p:oleObj>
              </mc:Choice>
              <mc:Fallback>
                <p:oleObj name="Obraz - mapa bitowa" r:id="rId3" imgW="10552381" imgH="7257143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282" y="476250"/>
                        <a:ext cx="8109438" cy="590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2123728" y="6203667"/>
            <a:ext cx="2880320" cy="384048"/>
          </a:xfrm>
        </p:spPr>
        <p:txBody>
          <a:bodyPr/>
          <a:lstStyle/>
          <a:p>
            <a:r>
              <a:rPr lang="pl-PL" dirty="0" smtClean="0"/>
              <a:t>Zielona Góra, 25.11.2014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3013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l-PL" b="1" u="sng" dirty="0" smtClean="0"/>
              <a:t>Używanie ryzykowne</a:t>
            </a:r>
          </a:p>
          <a:p>
            <a:pPr>
              <a:buNone/>
            </a:pPr>
            <a:r>
              <a:rPr lang="pl-PL" dirty="0" smtClean="0"/>
              <a:t>   Praktycznie każde użycie </a:t>
            </a:r>
            <a:r>
              <a:rPr lang="pl-PL" dirty="0" err="1" smtClean="0"/>
              <a:t>opioidów</a:t>
            </a:r>
            <a:r>
              <a:rPr lang="pl-PL" dirty="0" smtClean="0"/>
              <a:t> przez osobę, która wcześniej nie miała z nimi kontaktu, może się wiązać z ryzykiem poważnych szkód zdrowotnych. Używanie dożylne związane jest z możliwością zakażenia m.in. wirusem HIV i wirusami zapalenia wątroby oraz intoksykacją substancjami zawartymi w narkotyku niewiadomego pochodzenia. Dawki stosowane przez osoby uzależnione, u których rozwinęła się tolerancja (konieczność przyjmowania coraz większych dawek), mogą wielokrotnie przekraczać dawki śmiertelne dla osoby nieuzależnionej. </a:t>
            </a:r>
          </a:p>
          <a:p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ZAKRES  KONTAKTÓW  Z </a:t>
            </a:r>
            <a:b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OPIOIDAMI</a:t>
            </a:r>
            <a:endParaRPr lang="pl-P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40550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l-PL" altLang="pl-PL"/>
          </a:p>
        </p:txBody>
      </p:sp>
      <p:graphicFrame>
        <p:nvGraphicFramePr>
          <p:cNvPr id="405510" name="Object 6"/>
          <p:cNvGraphicFramePr>
            <a:graphicFrameLocks noChangeAspect="1"/>
          </p:cNvGraphicFramePr>
          <p:nvPr/>
        </p:nvGraphicFramePr>
        <p:xfrm>
          <a:off x="383931" y="333375"/>
          <a:ext cx="8376138" cy="619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Obraz - mapa bitowa" r:id="rId3" imgW="10552381" imgH="7163800" progId="PBrush">
                  <p:embed/>
                </p:oleObj>
              </mc:Choice>
              <mc:Fallback>
                <p:oleObj name="Obraz - mapa bitowa" r:id="rId3" imgW="10552381" imgH="7163800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931" y="333375"/>
                        <a:ext cx="8376138" cy="619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2133600" y="6203667"/>
            <a:ext cx="3014464" cy="384048"/>
          </a:xfrm>
        </p:spPr>
        <p:txBody>
          <a:bodyPr/>
          <a:lstStyle/>
          <a:p>
            <a:r>
              <a:rPr lang="pl-PL" dirty="0" smtClean="0"/>
              <a:t>Zielona Góra, 25.11.2014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553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41984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l-PL" altLang="pl-PL"/>
          </a:p>
        </p:txBody>
      </p:sp>
      <p:pic>
        <p:nvPicPr>
          <p:cNvPr id="419846" name="Picture 6" descr="St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2133600" y="6203667"/>
            <a:ext cx="2942456" cy="384048"/>
          </a:xfrm>
        </p:spPr>
        <p:txBody>
          <a:bodyPr/>
          <a:lstStyle/>
          <a:p>
            <a:r>
              <a:rPr lang="pl-PL" dirty="0" smtClean="0"/>
              <a:t>Zielona Góra, 25.11.2014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8451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8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42598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l-PL" altLang="pl-PL"/>
          </a:p>
        </p:txBody>
      </p:sp>
      <p:graphicFrame>
        <p:nvGraphicFramePr>
          <p:cNvPr id="425990" name="Object 6"/>
          <p:cNvGraphicFramePr>
            <a:graphicFrameLocks noChangeAspect="1"/>
          </p:cNvGraphicFramePr>
          <p:nvPr/>
        </p:nvGraphicFramePr>
        <p:xfrm>
          <a:off x="317989" y="260350"/>
          <a:ext cx="8573965" cy="633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Obraz - mapa bitowa" r:id="rId3" imgW="10926700" imgH="7542857" progId="PBrush">
                  <p:embed/>
                </p:oleObj>
              </mc:Choice>
              <mc:Fallback>
                <p:oleObj name="Obraz - mapa bitowa" r:id="rId3" imgW="10926700" imgH="7542857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989" y="260350"/>
                        <a:ext cx="8573965" cy="633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2133600" y="6203667"/>
            <a:ext cx="3158480" cy="384048"/>
          </a:xfrm>
        </p:spPr>
        <p:txBody>
          <a:bodyPr/>
          <a:lstStyle/>
          <a:p>
            <a:r>
              <a:rPr lang="pl-PL" dirty="0" smtClean="0"/>
              <a:t>Zielona Góra, 25.11.2014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6192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48640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l-PL" altLang="pl-PL"/>
          </a:p>
        </p:txBody>
      </p:sp>
      <p:graphicFrame>
        <p:nvGraphicFramePr>
          <p:cNvPr id="486406" name="Object 6"/>
          <p:cNvGraphicFramePr>
            <a:graphicFrameLocks noChangeAspect="1"/>
          </p:cNvGraphicFramePr>
          <p:nvPr/>
        </p:nvGraphicFramePr>
        <p:xfrm>
          <a:off x="317989" y="260350"/>
          <a:ext cx="8573965" cy="633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8" name="Obraz - mapa bitowa" r:id="rId3" imgW="11038095" imgH="7457143" progId="PBrush">
                  <p:embed/>
                </p:oleObj>
              </mc:Choice>
              <mc:Fallback>
                <p:oleObj name="Obraz - mapa bitowa" r:id="rId3" imgW="11038095" imgH="7457143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7989" y="260350"/>
                        <a:ext cx="8573965" cy="6337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76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35557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l-PL" altLang="pl-PL"/>
          </a:p>
        </p:txBody>
      </p:sp>
      <p:graphicFrame>
        <p:nvGraphicFramePr>
          <p:cNvPr id="535558" name="Object 6"/>
          <p:cNvGraphicFramePr>
            <a:graphicFrameLocks noChangeAspect="1"/>
          </p:cNvGraphicFramePr>
          <p:nvPr/>
        </p:nvGraphicFramePr>
        <p:xfrm>
          <a:off x="451339" y="333375"/>
          <a:ext cx="8374674" cy="619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Obraz - mapa bitowa" r:id="rId3" imgW="10926700" imgH="7523810" progId="PBrush">
                  <p:embed/>
                </p:oleObj>
              </mc:Choice>
              <mc:Fallback>
                <p:oleObj name="Obraz - mapa bitowa" r:id="rId3" imgW="10926700" imgH="7523810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339" y="333375"/>
                        <a:ext cx="8374674" cy="619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2133600" y="6203667"/>
            <a:ext cx="3086472" cy="384048"/>
          </a:xfrm>
        </p:spPr>
        <p:txBody>
          <a:bodyPr/>
          <a:lstStyle/>
          <a:p>
            <a:r>
              <a:rPr lang="pl-PL" dirty="0" smtClean="0"/>
              <a:t>Zielona Góra, 25.11.2014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4173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4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pl-PL" altLang="pl-PL"/>
          </a:p>
        </p:txBody>
      </p:sp>
      <p:sp>
        <p:nvSpPr>
          <p:cNvPr id="53760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pl-PL" altLang="pl-PL"/>
          </a:p>
        </p:txBody>
      </p:sp>
      <p:graphicFrame>
        <p:nvGraphicFramePr>
          <p:cNvPr id="537606" name="Object 6"/>
          <p:cNvGraphicFramePr>
            <a:graphicFrameLocks noChangeAspect="1"/>
          </p:cNvGraphicFramePr>
          <p:nvPr/>
        </p:nvGraphicFramePr>
        <p:xfrm>
          <a:off x="383931" y="333376"/>
          <a:ext cx="8376138" cy="611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0" name="Obraz - mapa bitowa" r:id="rId3" imgW="10926700" imgH="7190476" progId="PBrush">
                  <p:embed/>
                </p:oleObj>
              </mc:Choice>
              <mc:Fallback>
                <p:oleObj name="Obraz - mapa bitowa" r:id="rId3" imgW="10926700" imgH="7190476" progId="PBrush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931" y="333376"/>
                        <a:ext cx="8376138" cy="611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ymbol zastępczy stopki 4"/>
          <p:cNvSpPr>
            <a:spLocks noGrp="1"/>
          </p:cNvSpPr>
          <p:nvPr>
            <p:ph type="ftr" sz="quarter" idx="12"/>
          </p:nvPr>
        </p:nvSpPr>
        <p:spPr>
          <a:xfrm>
            <a:off x="2133600" y="6203667"/>
            <a:ext cx="2798440" cy="384048"/>
          </a:xfrm>
        </p:spPr>
        <p:txBody>
          <a:bodyPr/>
          <a:lstStyle/>
          <a:p>
            <a:r>
              <a:rPr lang="pl-PL" dirty="0" smtClean="0"/>
              <a:t>Zielona Góra, 25.11.2014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4556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b="1" dirty="0" smtClean="0">
                <a:solidFill>
                  <a:srgbClr val="FFFF00"/>
                </a:solidFill>
              </a:rPr>
              <a:t>ZMIANY: </a:t>
            </a:r>
          </a:p>
          <a:p>
            <a:pPr>
              <a:buNone/>
            </a:pPr>
            <a:endParaRPr lang="pl-PL" b="1" dirty="0" smtClean="0">
              <a:solidFill>
                <a:srgbClr val="FFFF00"/>
              </a:solidFill>
            </a:endParaRPr>
          </a:p>
          <a:p>
            <a:pPr marL="514350" indent="-514350">
              <a:buFont typeface="Wingdings 2"/>
              <a:buAutoNum type="arabicPeriod"/>
            </a:pPr>
            <a:r>
              <a:rPr lang="pl-PL" b="1" smtClean="0"/>
              <a:t>Różnorodność potrzeb pacjentów 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Innowacje w zakresie leku substytucyjnego 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Sposoby wydawania substytutu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Różnorodność ofert programowych </a:t>
            </a:r>
          </a:p>
          <a:p>
            <a:pPr marL="514350" indent="-514350">
              <a:buAutoNum type="arabicPeriod"/>
            </a:pPr>
            <a:r>
              <a:rPr lang="pl-PL" b="1" dirty="0" smtClean="0"/>
              <a:t>Różnorodność systemów leczenia </a:t>
            </a:r>
          </a:p>
          <a:p>
            <a:pPr marL="514350" indent="-514350">
              <a:buAutoNum type="arabicPeriod"/>
            </a:pPr>
            <a:endParaRPr lang="pl-PL" b="1" dirty="0" smtClean="0">
              <a:solidFill>
                <a:srgbClr val="FFFF00"/>
              </a:solidFill>
            </a:endParaRPr>
          </a:p>
          <a:p>
            <a:pPr marL="514350" indent="-514350">
              <a:buAutoNum type="arabicPeriod"/>
            </a:pPr>
            <a:endParaRPr lang="pl-PL" b="1" dirty="0" smtClean="0">
              <a:solidFill>
                <a:srgbClr val="FFFF00"/>
              </a:solidFill>
            </a:endParaRPr>
          </a:p>
          <a:p>
            <a:endParaRPr lang="pl-PL" b="1" dirty="0">
              <a:solidFill>
                <a:srgbClr val="FFFF00"/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187624" y="980728"/>
            <a:ext cx="669674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Jurek, 45 lat</a:t>
            </a:r>
          </a:p>
          <a:p>
            <a:r>
              <a:rPr lang="pl-PL" sz="2400" i="1" dirty="0" smtClean="0"/>
              <a:t> „(…) </a:t>
            </a:r>
            <a:r>
              <a:rPr lang="pl-PL" sz="2400" i="1" dirty="0" err="1" smtClean="0"/>
              <a:t>metadon</a:t>
            </a:r>
            <a:r>
              <a:rPr lang="pl-PL" sz="2400" i="1" dirty="0" smtClean="0"/>
              <a:t> wprowadził do mojego życia stabilizację i spokój. Pijąc codziennie darmowy </a:t>
            </a:r>
            <a:r>
              <a:rPr lang="pl-PL" sz="2400" i="1" dirty="0" err="1" smtClean="0"/>
              <a:t>metadon</a:t>
            </a:r>
            <a:r>
              <a:rPr lang="pl-PL" sz="2400" i="1" dirty="0" smtClean="0"/>
              <a:t>, nie muszę już stawać na głowie by zdobyć pieniądze na narkotyki. Nie boję się, że dopadną mnie głody i będę cierpiał. Jestem w stanie na nowo zacząć układać sobie życie. Rodzina i moi przyjaciele zaczęli na mnie inaczej patrzeć. </a:t>
            </a:r>
            <a:r>
              <a:rPr lang="pl-PL" sz="24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Najważniejsze jest to, że przestałem brać narkotyki. Jedynym minusem jest to, że muszę codziennie dojeżdżać kilkadziesiąt kilometrów</a:t>
            </a:r>
            <a:r>
              <a:rPr lang="pl-PL" sz="2400" i="1" dirty="0" smtClean="0"/>
              <a:t>, by stawić się w wyznaczonej porze po lek (…)”. </a:t>
            </a:r>
            <a:endParaRPr lang="pl-PL" sz="2400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294967295"/>
          </p:nvPr>
        </p:nvSpPr>
        <p:spPr>
          <a:xfrm>
            <a:off x="2987824" y="6165305"/>
            <a:ext cx="2448272" cy="432047"/>
          </a:xfrm>
          <a:prstGeom prst="rect">
            <a:avLst/>
          </a:prstGeom>
        </p:spPr>
        <p:txBody>
          <a:bodyPr/>
          <a:lstStyle/>
          <a:p>
            <a:r>
              <a:rPr lang="pl-PL" dirty="0" smtClean="0">
                <a:solidFill>
                  <a:schemeClr val="tx1"/>
                </a:solidFill>
              </a:rPr>
              <a:t>Zielona Góra, 25.11.2014 </a:t>
            </a:r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403648" y="1844825"/>
            <a:ext cx="633670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Leszek, 26 lat</a:t>
            </a:r>
          </a:p>
          <a:p>
            <a:r>
              <a:rPr lang="pl-PL" sz="2400" i="1" dirty="0" smtClean="0"/>
              <a:t>„(…)Odkąd jestem w programie </a:t>
            </a:r>
            <a:r>
              <a:rPr lang="pl-PL" sz="2400" i="1" dirty="0" err="1" smtClean="0"/>
              <a:t>metadonowym</a:t>
            </a:r>
            <a:r>
              <a:rPr lang="pl-PL" sz="2400" i="1" dirty="0" smtClean="0"/>
              <a:t> moje życie zmieniło się o 180 stopni. Powoli odzyskuję zaufanie najbliższych, matka i siostra nie boją się już dać mi do ręki pieniędzy, nie boją się mnie wysłać po zakupy (są pewne, że wrócę z zakupami i resztą pieniędzy), </a:t>
            </a:r>
            <a:r>
              <a:rPr lang="pl-PL" sz="24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mam kilku trzeźwych kolegów i rodzina mnie już nie traktuje jak powietrze. Czuję się potrzebny”. </a:t>
            </a:r>
            <a:endParaRPr lang="pl-PL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4294967295"/>
          </p:nvPr>
        </p:nvSpPr>
        <p:spPr>
          <a:xfrm>
            <a:off x="3124200" y="5805264"/>
            <a:ext cx="2167880" cy="576065"/>
          </a:xfrm>
          <a:prstGeom prst="rect">
            <a:avLst/>
          </a:prstGeom>
        </p:spPr>
        <p:txBody>
          <a:bodyPr/>
          <a:lstStyle/>
          <a:p>
            <a:r>
              <a:rPr lang="pl-PL" sz="1200" dirty="0" smtClean="0"/>
              <a:t>Zielona Góra, 25.11.2014 </a:t>
            </a:r>
            <a:endParaRPr lang="pl-PL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763688" y="2492896"/>
            <a:ext cx="57606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Andrzej, lat 39</a:t>
            </a:r>
          </a:p>
          <a:p>
            <a:r>
              <a:rPr lang="pl-PL" sz="2400" i="1" dirty="0" smtClean="0"/>
              <a:t>„(…) </a:t>
            </a:r>
            <a:r>
              <a:rPr lang="pl-PL" sz="24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Już nie muszę chodzić i kraść po sklepach i nie muszę kombinować na prochy. </a:t>
            </a:r>
            <a:r>
              <a:rPr lang="pl-PL" sz="2400" i="1" dirty="0" smtClean="0"/>
              <a:t>Czuję się o wiele lepiej (…)”. </a:t>
            </a:r>
            <a:endParaRPr lang="pl-PL" sz="240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4294967295"/>
          </p:nvPr>
        </p:nvSpPr>
        <p:spPr>
          <a:xfrm>
            <a:off x="2123728" y="5733257"/>
            <a:ext cx="3312368" cy="504055"/>
          </a:xfrm>
          <a:prstGeom prst="rect">
            <a:avLst/>
          </a:prstGeom>
        </p:spPr>
        <p:txBody>
          <a:bodyPr/>
          <a:lstStyle/>
          <a:p>
            <a:r>
              <a:rPr lang="pl-PL" sz="1200" dirty="0" smtClean="0"/>
              <a:t>Zielona Góra, 25.11.2014 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6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b="1" u="sng" dirty="0" smtClean="0"/>
              <a:t>Używanie szkodliwe </a:t>
            </a:r>
          </a:p>
          <a:p>
            <a:pPr>
              <a:buNone/>
            </a:pPr>
            <a:r>
              <a:rPr lang="pl-PL" dirty="0" smtClean="0"/>
              <a:t>   Szkody zdrowotne u osób nieuzależnionych polegają na możliwości wystąpienia poważnych, zagrażających życiu zatruć (tzw. przedawkowań). Uwagę zwraca możliwość wpływu </a:t>
            </a:r>
            <a:r>
              <a:rPr lang="pl-PL" dirty="0" err="1" smtClean="0"/>
              <a:t>opioidów</a:t>
            </a:r>
            <a:r>
              <a:rPr lang="pl-PL" dirty="0" smtClean="0"/>
              <a:t> (głównie syntetycznych) na repolaryzację mięśnia sercowego i ciężkie zaburzenia rytmu serca. Zagrażająca życiu może być wzmożona senność, zwłaszcza w połączeniu z nieodczuwaniem zimna i skłonnością do wyziębienia. W przypadku dożylnego używania </a:t>
            </a:r>
            <a:r>
              <a:rPr lang="pl-PL" dirty="0" err="1" smtClean="0"/>
              <a:t>opioidów</a:t>
            </a:r>
            <a:r>
              <a:rPr lang="pl-PL" dirty="0" smtClean="0"/>
              <a:t> powszechne są stany zapalne skóry i naczyń. Inne szkody, to zakażenia przenoszone drogą krwionośną, m.in. HIV i wirusami zapalenia wątroby. </a:t>
            </a:r>
          </a:p>
          <a:p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547664" y="1700808"/>
            <a:ext cx="61926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 smtClean="0"/>
              <a:t>Anna, 28 lat</a:t>
            </a:r>
          </a:p>
          <a:p>
            <a:r>
              <a:rPr lang="pl-PL" sz="2400" dirty="0" smtClean="0"/>
              <a:t>„(…) </a:t>
            </a:r>
            <a:r>
              <a:rPr lang="pl-PL" sz="2400" i="1" dirty="0" smtClean="0"/>
              <a:t>Odkąd zaczęłam brać </a:t>
            </a:r>
            <a:r>
              <a:rPr lang="pl-PL" sz="2400" i="1" dirty="0" err="1" smtClean="0"/>
              <a:t>metadon</a:t>
            </a:r>
            <a:r>
              <a:rPr lang="pl-PL" sz="2400" i="1" dirty="0" smtClean="0"/>
              <a:t> uczę się żyć jak normalny człowiek. </a:t>
            </a:r>
            <a:r>
              <a:rPr lang="pl-PL" sz="2400" i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Kiedyś nie potrafiłam załatwić zwykłych urzędowych spraw, a teraz to potrafię. Nauczyłam się też prosić kiedy potrzebuję pomocy – kiedyś tego też nie potrafiłam. Odzyskałam rodzinę </a:t>
            </a:r>
            <a:r>
              <a:rPr lang="pl-PL" sz="2400" i="1" dirty="0" smtClean="0"/>
              <a:t>– zaczęli mi ufać. Dzięki terapii mogę powiedzieć, że normalnie żyję (…)”. </a:t>
            </a:r>
            <a:endParaRPr lang="pl-PL" sz="2400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4294967295"/>
          </p:nvPr>
        </p:nvSpPr>
        <p:spPr>
          <a:xfrm>
            <a:off x="3124200" y="5949281"/>
            <a:ext cx="2383904" cy="576064"/>
          </a:xfrm>
          <a:prstGeom prst="rect">
            <a:avLst/>
          </a:prstGeom>
        </p:spPr>
        <p:txBody>
          <a:bodyPr/>
          <a:lstStyle/>
          <a:p>
            <a:r>
              <a:rPr lang="pl-PL" sz="1200" dirty="0" smtClean="0"/>
              <a:t>Zielona Góra, 25.11.2014 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51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err="1" smtClean="0"/>
              <a:t>Albanese</a:t>
            </a:r>
            <a:r>
              <a:rPr lang="pl-PL" dirty="0" smtClean="0"/>
              <a:t> M.J., </a:t>
            </a:r>
            <a:r>
              <a:rPr lang="pl-PL" dirty="0" err="1" smtClean="0"/>
              <a:t>Shafer</a:t>
            </a:r>
            <a:r>
              <a:rPr lang="pl-PL" dirty="0" smtClean="0"/>
              <a:t> H.J., </a:t>
            </a:r>
            <a:r>
              <a:rPr lang="pl-PL" i="1" dirty="0" smtClean="0"/>
              <a:t>Problemy terapeutyczne u pacjentów z uzależnieniami od substancji psychoaktywnych, </a:t>
            </a:r>
            <a:r>
              <a:rPr lang="pl-PL" dirty="0" smtClean="0"/>
              <a:t>Psychiatria po dyplomie</a:t>
            </a:r>
            <a:r>
              <a:rPr lang="pl-PL" i="1" dirty="0" smtClean="0"/>
              <a:t>, </a:t>
            </a:r>
            <a:r>
              <a:rPr lang="pl-PL" dirty="0" smtClean="0"/>
              <a:t>2004, luty, 1, s. 11.</a:t>
            </a:r>
          </a:p>
          <a:p>
            <a:r>
              <a:rPr lang="pl-PL" dirty="0" smtClean="0"/>
              <a:t>Baran-Furga H., </a:t>
            </a:r>
            <a:r>
              <a:rPr lang="pl-PL" dirty="0" err="1" smtClean="0"/>
              <a:t>Steinbarth-Chmielewska</a:t>
            </a:r>
            <a:r>
              <a:rPr lang="pl-PL" dirty="0" smtClean="0"/>
              <a:t> K., </a:t>
            </a:r>
            <a:r>
              <a:rPr lang="pl-PL" i="1" dirty="0" smtClean="0"/>
              <a:t>Uzależnienia. Obraz kliniczny i leczenie</a:t>
            </a:r>
            <a:r>
              <a:rPr lang="pl-PL" dirty="0" smtClean="0"/>
              <a:t>, Wydawnictwo Lekarskie PZWL, Warszawa 1999</a:t>
            </a:r>
          </a:p>
          <a:p>
            <a:r>
              <a:rPr lang="pl-PL" dirty="0" smtClean="0">
                <a:hlinkClick r:id="rId2"/>
              </a:rPr>
              <a:t>http://www.kbpn.gov.pl</a:t>
            </a:r>
            <a:r>
              <a:rPr lang="pl-PL" dirty="0" smtClean="0"/>
              <a:t>: </a:t>
            </a:r>
            <a:r>
              <a:rPr lang="pl-PL" i="1" dirty="0" smtClean="0"/>
              <a:t>Leczenie substytucyjne</a:t>
            </a:r>
          </a:p>
          <a:p>
            <a:r>
              <a:rPr lang="pl-PL" dirty="0" smtClean="0"/>
              <a:t>http://psychiatria.mp.pl/</a:t>
            </a:r>
            <a:r>
              <a:rPr lang="pl-PL" i="1" dirty="0" smtClean="0"/>
              <a:t>uzaleznienia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Bibliografia: </a:t>
            </a:r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6"/>
          </p:nvPr>
        </p:nvSpPr>
        <p:spPr>
          <a:xfrm>
            <a:off x="2133600" y="6203667"/>
            <a:ext cx="3230488" cy="384048"/>
          </a:xfrm>
        </p:spPr>
        <p:txBody>
          <a:bodyPr/>
          <a:lstStyle/>
          <a:p>
            <a:r>
              <a:rPr lang="pl-PL" dirty="0" smtClean="0"/>
              <a:t>Zielona Góra, 25.11.2014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b="1" u="sng" dirty="0" smtClean="0">
                <a:solidFill>
                  <a:srgbClr val="FFFF00"/>
                </a:solidFill>
              </a:rPr>
              <a:t>Uzależnienie</a:t>
            </a:r>
          </a:p>
          <a:p>
            <a:pPr>
              <a:buNone/>
            </a:pPr>
            <a:r>
              <a:rPr lang="pl-PL" dirty="0" smtClean="0"/>
              <a:t>   </a:t>
            </a:r>
            <a:r>
              <a:rPr lang="pl-PL" dirty="0" err="1" smtClean="0"/>
              <a:t>Opioidy</a:t>
            </a:r>
            <a:r>
              <a:rPr lang="pl-PL" dirty="0" smtClean="0"/>
              <a:t> należą do substancji o stosunkowo dużym potencjale uzależniającym, tzn. znaczny odsetek tych, którzy kiedykolwiek po nie sięgnęli, staje się uzależniony. Istotnym czynnikiem sprzyjającym uzależnieniu jest między innymi intencja używania </a:t>
            </a:r>
            <a:r>
              <a:rPr lang="pl-PL" dirty="0" err="1" smtClean="0"/>
              <a:t>opioidów</a:t>
            </a:r>
            <a:r>
              <a:rPr lang="pl-PL" dirty="0" smtClean="0"/>
              <a:t>.</a:t>
            </a:r>
          </a:p>
          <a:p>
            <a:pPr>
              <a:buNone/>
            </a:pPr>
            <a:r>
              <a:rPr lang="pl-PL" dirty="0" smtClean="0"/>
              <a:t>   Większym potencjałem uzależniającym cechują się </a:t>
            </a:r>
            <a:r>
              <a:rPr lang="pl-PL" dirty="0" err="1" smtClean="0"/>
              <a:t>opioidy</a:t>
            </a:r>
            <a:r>
              <a:rPr lang="pl-PL" dirty="0" smtClean="0"/>
              <a:t> krótko działające (np. heroina) niż długo działające (np. </a:t>
            </a:r>
            <a:r>
              <a:rPr lang="pl-PL" dirty="0" err="1" smtClean="0"/>
              <a:t>metadon</a:t>
            </a:r>
            <a:r>
              <a:rPr lang="pl-PL" dirty="0" smtClean="0"/>
              <a:t>, </a:t>
            </a:r>
            <a:r>
              <a:rPr lang="pl-PL" dirty="0" err="1" smtClean="0"/>
              <a:t>buprenorfina</a:t>
            </a:r>
            <a:r>
              <a:rPr lang="pl-PL" dirty="0" smtClean="0"/>
              <a:t>), a także silniej </a:t>
            </a:r>
            <a:r>
              <a:rPr lang="pl-PL" dirty="0" err="1" smtClean="0"/>
              <a:t>euforyzujące</a:t>
            </a:r>
            <a:r>
              <a:rPr lang="pl-PL" dirty="0" smtClean="0"/>
              <a:t> (np. heroina i morfina), niż mniej </a:t>
            </a:r>
            <a:r>
              <a:rPr lang="pl-PL" dirty="0" err="1" smtClean="0"/>
              <a:t>euforyzujące</a:t>
            </a:r>
            <a:r>
              <a:rPr lang="pl-PL" dirty="0" smtClean="0"/>
              <a:t> (np. </a:t>
            </a:r>
            <a:r>
              <a:rPr lang="pl-PL" dirty="0" err="1" smtClean="0"/>
              <a:t>buprenorfina</a:t>
            </a:r>
            <a:r>
              <a:rPr lang="pl-PL" dirty="0" smtClean="0"/>
              <a:t> lub </a:t>
            </a:r>
            <a:r>
              <a:rPr lang="pl-PL" dirty="0" err="1" smtClean="0"/>
              <a:t>metadon</a:t>
            </a:r>
            <a:r>
              <a:rPr lang="pl-PL" dirty="0" smtClean="0"/>
              <a:t>). Istotna jest również droga przyjmowania, bowiem </a:t>
            </a:r>
            <a:r>
              <a:rPr lang="pl-PL" dirty="0" err="1" smtClean="0"/>
              <a:t>opioidy</a:t>
            </a:r>
            <a:r>
              <a:rPr lang="pl-PL" dirty="0" smtClean="0"/>
              <a:t> stosowane dożylnie lub wziewnie uzależniają szybciej niż podawane drogą doustną.</a:t>
            </a:r>
          </a:p>
          <a:p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pl-PL" dirty="0" smtClean="0"/>
              <a:t>     </a:t>
            </a:r>
            <a:r>
              <a:rPr lang="pl-PL" sz="2900" u="sng" dirty="0" smtClean="0"/>
              <a:t>Obejmuje na ogół wszystkie podstawowe objawy uzależnienia: </a:t>
            </a:r>
          </a:p>
          <a:p>
            <a:r>
              <a:rPr lang="pl-PL" sz="2900" dirty="0" smtClean="0"/>
              <a:t>„głód”,</a:t>
            </a:r>
          </a:p>
          <a:p>
            <a:r>
              <a:rPr lang="pl-PL" sz="2900" dirty="0" smtClean="0"/>
              <a:t>zaburzenia kontroli używania </a:t>
            </a:r>
            <a:r>
              <a:rPr lang="pl-PL" sz="2900" dirty="0" err="1" smtClean="0"/>
              <a:t>opioidów</a:t>
            </a:r>
            <a:r>
              <a:rPr lang="pl-PL" sz="2900" dirty="0" smtClean="0"/>
              <a:t>, </a:t>
            </a:r>
          </a:p>
          <a:p>
            <a:r>
              <a:rPr lang="pl-PL" sz="2900" dirty="0" smtClean="0"/>
              <a:t>zespół </a:t>
            </a:r>
            <a:r>
              <a:rPr lang="pl-PL" sz="2900" dirty="0" err="1" smtClean="0"/>
              <a:t>odstawienny</a:t>
            </a:r>
            <a:r>
              <a:rPr lang="pl-PL" sz="2900" dirty="0" smtClean="0"/>
              <a:t> (abstynencyjny) – w przypadku odstawienia narkotyku, zmniejszenia jego dawki, a nawet prób przyjmowania tej samej dawki,  pojawiają się przykre objawy fizyczne, często będące przeciwieństwem objawów powodowanych przez </a:t>
            </a:r>
            <a:r>
              <a:rPr lang="pl-PL" sz="2900" dirty="0" err="1" smtClean="0"/>
              <a:t>opioidy</a:t>
            </a:r>
            <a:r>
              <a:rPr lang="pl-PL" sz="2900" dirty="0" smtClean="0"/>
              <a:t> oraz zmiany nastroju z dominującą drażliwością i napadami złości, czasem z apatią, </a:t>
            </a:r>
          </a:p>
          <a:p>
            <a:r>
              <a:rPr lang="pl-PL" sz="2900" dirty="0" smtClean="0"/>
              <a:t>tolerancja, czyli zjawisko polegające na konieczności przyjmowania coraz większych dawek </a:t>
            </a:r>
            <a:r>
              <a:rPr lang="pl-PL" sz="2900" dirty="0" err="1" smtClean="0"/>
              <a:t>opioidów</a:t>
            </a:r>
            <a:r>
              <a:rPr lang="pl-PL" sz="2900" dirty="0" smtClean="0"/>
              <a:t> i pojawianiu się objawów abstynencyjnych przy próbach ustabilizowania dawki,</a:t>
            </a:r>
          </a:p>
          <a:p>
            <a:r>
              <a:rPr lang="pl-PL" sz="2900" dirty="0" smtClean="0"/>
              <a:t>zaniedbywanie obowiązków i przyjemności z powodu przyjmowania narkotyków, poświęcanie coraz większej ilości czasu na ich zdobywanie, bycie pod ich wpływem i dochodzenie do siebie,</a:t>
            </a:r>
          </a:p>
          <a:p>
            <a:r>
              <a:rPr lang="pl-PL" sz="2900" dirty="0" smtClean="0"/>
              <a:t>kontynuowanie używania </a:t>
            </a:r>
            <a:r>
              <a:rPr lang="pl-PL" sz="2900" dirty="0" err="1" smtClean="0"/>
              <a:t>opioidów</a:t>
            </a:r>
            <a:r>
              <a:rPr lang="pl-PL" sz="2900" dirty="0" smtClean="0"/>
              <a:t>, mimo świadomości szkód, jakie spowodowały i będą powodowały.</a:t>
            </a:r>
          </a:p>
          <a:p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Obraz kliniczny uzależnienia od </a:t>
            </a:r>
            <a:r>
              <a:rPr lang="pl-PL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opioidów</a:t>
            </a:r>
            <a:endParaRPr lang="pl-PL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b="1" dirty="0" smtClean="0">
                <a:solidFill>
                  <a:srgbClr val="FFFF00"/>
                </a:solidFill>
              </a:rPr>
              <a:t>Leczenie uzależnienia od </a:t>
            </a:r>
            <a:r>
              <a:rPr lang="pl-PL" b="1" dirty="0" err="1" smtClean="0">
                <a:solidFill>
                  <a:srgbClr val="FFFF00"/>
                </a:solidFill>
              </a:rPr>
              <a:t>opioidów</a:t>
            </a:r>
            <a:r>
              <a:rPr lang="pl-PL" b="1" dirty="0" smtClean="0">
                <a:solidFill>
                  <a:srgbClr val="FFFF00"/>
                </a:solidFill>
              </a:rPr>
              <a:t> </a:t>
            </a:r>
            <a:r>
              <a:rPr lang="pl-PL" dirty="0" smtClean="0"/>
              <a:t>tożsame jest leczeniu każdego innego uzależnienia z tą różnicą, że konwencjonalne metody, częstokroć okazują się nieskuteczne, ze względu na powtarzające się nawroty ze szczególnie intensywnie odczuwanym głodem psychicznym. </a:t>
            </a:r>
          </a:p>
          <a:p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trzałka zakrzywiona w prawo 6"/>
          <p:cNvSpPr/>
          <p:nvPr/>
        </p:nvSpPr>
        <p:spPr>
          <a:xfrm>
            <a:off x="323528" y="3140968"/>
            <a:ext cx="360040" cy="16920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98016"/>
          </a:xfrm>
        </p:spPr>
        <p:txBody>
          <a:bodyPr>
            <a:normAutofit lnSpcReduction="10000"/>
          </a:bodyPr>
          <a:lstStyle/>
          <a:p>
            <a:endParaRPr lang="pl-PL" sz="2000" dirty="0" smtClean="0"/>
          </a:p>
          <a:p>
            <a:pPr>
              <a:buNone/>
            </a:pPr>
            <a:r>
              <a:rPr lang="pl-PL" sz="2800" u="sng" dirty="0" smtClean="0">
                <a:solidFill>
                  <a:schemeClr val="tx2"/>
                </a:solidFill>
              </a:rPr>
              <a:t>- KONCEPCJA  DRUG  FREE („</a:t>
            </a:r>
            <a:r>
              <a:rPr lang="pl-PL" sz="2800" u="sng" dirty="0" err="1" smtClean="0">
                <a:solidFill>
                  <a:schemeClr val="tx2"/>
                </a:solidFill>
              </a:rPr>
              <a:t>wysokoprogowa</a:t>
            </a:r>
            <a:r>
              <a:rPr lang="pl-PL" sz="2800" u="sng" dirty="0" smtClean="0">
                <a:solidFill>
                  <a:schemeClr val="tx2"/>
                </a:solidFill>
              </a:rPr>
              <a:t>”)</a:t>
            </a:r>
            <a:r>
              <a:rPr lang="pl-PL" sz="2800" dirty="0" smtClean="0">
                <a:solidFill>
                  <a:schemeClr val="tx2"/>
                </a:solidFill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cel </a:t>
            </a:r>
            <a:r>
              <a:rPr lang="pl-PL" sz="2000" dirty="0" smtClean="0">
                <a:sym typeface="Symbol"/>
              </a:rPr>
              <a:t></a:t>
            </a:r>
            <a:r>
              <a:rPr lang="pl-PL" sz="2000" dirty="0" smtClean="0"/>
              <a:t> abstynencja  →  wskaźnik sukcesu terapeutycznego; 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podstawowy warunek pomocy, to całkowite zaprzestanie używania nielegalnych narkotyków oraz alkoholu przez jego uczestników ; </a:t>
            </a:r>
          </a:p>
          <a:p>
            <a:pPr>
              <a:buNone/>
            </a:pPr>
            <a:endParaRPr lang="pl-PL" sz="2800" u="sng" dirty="0" smtClean="0"/>
          </a:p>
          <a:p>
            <a:pPr>
              <a:buNone/>
            </a:pPr>
            <a:r>
              <a:rPr lang="pl-PL" sz="2800" u="sng" dirty="0" smtClean="0">
                <a:solidFill>
                  <a:schemeClr val="tx2"/>
                </a:solidFill>
              </a:rPr>
              <a:t>- KONCEPCJA  REDUKCJI  SZKÓD </a:t>
            </a:r>
          </a:p>
          <a:p>
            <a:pPr>
              <a:buNone/>
            </a:pPr>
            <a:r>
              <a:rPr lang="pl-PL" sz="2800" u="sng" dirty="0" smtClean="0">
                <a:solidFill>
                  <a:schemeClr val="tx2"/>
                </a:solidFill>
              </a:rPr>
              <a:t>(„</a:t>
            </a:r>
            <a:r>
              <a:rPr lang="pl-PL" sz="2800" u="sng" dirty="0" err="1" smtClean="0">
                <a:solidFill>
                  <a:schemeClr val="tx2"/>
                </a:solidFill>
              </a:rPr>
              <a:t>niskoprogowa</a:t>
            </a:r>
            <a:r>
              <a:rPr lang="pl-PL" sz="2800" u="sng" dirty="0" smtClean="0">
                <a:solidFill>
                  <a:schemeClr val="tx2"/>
                </a:solidFill>
              </a:rPr>
              <a:t>”)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cel </a:t>
            </a:r>
            <a:r>
              <a:rPr lang="pl-PL" sz="2000" dirty="0" smtClean="0">
                <a:sym typeface="Symbol"/>
              </a:rPr>
              <a:t> </a:t>
            </a:r>
            <a:r>
              <a:rPr lang="pl-PL" sz="2000" dirty="0" smtClean="0"/>
              <a:t>zapobieganie dalszej destrukcji narkotykowej dla użytkownika i jego środowiska → wskaźnik sukcesu terapeutycznego; </a:t>
            </a:r>
          </a:p>
          <a:p>
            <a:pPr>
              <a:buFont typeface="Wingdings" pitchFamily="2" charset="2"/>
              <a:buChar char="Ø"/>
            </a:pPr>
            <a:r>
              <a:rPr lang="pl-PL" sz="2000" dirty="0" smtClean="0"/>
              <a:t>abstynencja nie jest podstawowym warunkiem korzystania z pomocy → całkowite zaprzestanie używania nielegalnych narkotyków oraz alkoholu przez jego uczestników nie jest wskaźnikiem sukcesu…</a:t>
            </a:r>
          </a:p>
          <a:p>
            <a:pPr>
              <a:buFont typeface="Wingdings" pitchFamily="2" charset="2"/>
              <a:buChar char="Ø"/>
            </a:pPr>
            <a:endParaRPr lang="pl-PL" sz="2000" dirty="0" smtClean="0"/>
          </a:p>
          <a:p>
            <a:endParaRPr lang="pl-PL" sz="2000" dirty="0" smtClean="0"/>
          </a:p>
          <a:p>
            <a:pPr>
              <a:buNone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24136"/>
          </a:xfrm>
        </p:spPr>
        <p:txBody>
          <a:bodyPr>
            <a:normAutofit/>
          </a:bodyPr>
          <a:lstStyle/>
          <a:p>
            <a:r>
              <a:rPr lang="pl-PL" sz="3200" b="1" dirty="0" smtClean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GŁÓWNE  PARADYGMATY  TERAPII </a:t>
            </a:r>
            <a:b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UZALEŻNIEŃ:  </a:t>
            </a:r>
            <a:endParaRPr lang="pl-PL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ymbol zastępczy stopki 3"/>
          <p:cNvSpPr>
            <a:spLocks noGrp="1"/>
          </p:cNvSpPr>
          <p:nvPr>
            <p:ph type="ftr" sz="quarter" idx="4294967295"/>
          </p:nvPr>
        </p:nvSpPr>
        <p:spPr>
          <a:xfrm>
            <a:off x="1619672" y="6309320"/>
            <a:ext cx="4094584" cy="249669"/>
          </a:xfrm>
          <a:prstGeom prst="rect">
            <a:avLst/>
          </a:prstGeom>
        </p:spPr>
        <p:txBody>
          <a:bodyPr/>
          <a:lstStyle/>
          <a:p>
            <a:r>
              <a:rPr lang="pl-PL" dirty="0" smtClean="0"/>
              <a:t>Zielona Góra, 25.11.2014 </a:t>
            </a:r>
            <a:endParaRPr lang="pl-PL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988568"/>
          </a:xfrm>
        </p:spPr>
        <p:txBody>
          <a:bodyPr/>
          <a:lstStyle/>
          <a:p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LECZENIE SUBSTYTUCYJNE</a:t>
            </a:r>
            <a:endParaRPr lang="pl-P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l-PL" smtClean="0"/>
              <a:t>Zielona Góra, 25.11.2014 </a:t>
            </a:r>
            <a:endParaRPr 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rzepły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 — klasyczny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399</TotalTime>
  <Words>1341</Words>
  <Application>Microsoft Office PowerPoint</Application>
  <PresentationFormat>Pokaz na ekranie (4:3)</PresentationFormat>
  <Paragraphs>161</Paragraphs>
  <Slides>41</Slides>
  <Notes>0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3" baseType="lpstr">
      <vt:lpstr>Papier</vt:lpstr>
      <vt:lpstr>Obraz - mapa bitowa</vt:lpstr>
      <vt:lpstr>Konferencja  „DYSKUSJA  WOKÓŁ  HARM  REDUCTION  W  POLSCE”</vt:lpstr>
      <vt:lpstr>Uzależnienie od opioidów (opiatów)</vt:lpstr>
      <vt:lpstr>        ZAKRES  KONTAKTÓW  Z                      OPIOIDAMI</vt:lpstr>
      <vt:lpstr>Prezentacja programu PowerPoint</vt:lpstr>
      <vt:lpstr>Prezentacja programu PowerPoint</vt:lpstr>
      <vt:lpstr>Obraz kliniczny uzależnienia od opioidów</vt:lpstr>
      <vt:lpstr>Prezentacja programu PowerPoint</vt:lpstr>
      <vt:lpstr>    GŁÓWNE  PARADYGMATY  TERAPII                          UZALEŻNIEŃ:  </vt:lpstr>
      <vt:lpstr>    LECZENIE SUBSTYTUCYJNE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- KRÓTKA  HISTORIA </vt:lpstr>
      <vt:lpstr>Prezentacja programu PowerPoint</vt:lpstr>
      <vt:lpstr>ISTOTA LECZENIA SUBSTYTUCYJNEGO</vt:lpstr>
      <vt:lpstr>Prezentacja programu PowerPoint</vt:lpstr>
      <vt:lpstr>- RODZAJE  PROGRAMÓW   METADONOWYCH</vt:lpstr>
      <vt:lpstr>DOSTĘP DO SUBSTYTUCJI </vt:lpstr>
      <vt:lpstr>REKOMENDACJE ZIELONOGÓRSKIE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Bibliografia: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Konferencja  „Uzależnienia od substancji psychoaktywnych. Metody i techniki leczenia ze szczególnym uwzględnieniem redukcji szkód”</dc:title>
  <dc:creator>Dorota</dc:creator>
  <cp:lastModifiedBy>Tatiana Janiak</cp:lastModifiedBy>
  <cp:revision>53</cp:revision>
  <cp:lastPrinted>2014-11-24T16:57:13Z</cp:lastPrinted>
  <dcterms:created xsi:type="dcterms:W3CDTF">2014-05-25T20:54:45Z</dcterms:created>
  <dcterms:modified xsi:type="dcterms:W3CDTF">2014-11-27T12:56:02Z</dcterms:modified>
</cp:coreProperties>
</file>